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2"/>
  </p:notesMasterIdLst>
  <p:sldIdLst>
    <p:sldId id="262" r:id="rId2"/>
    <p:sldId id="263" r:id="rId3"/>
    <p:sldId id="257" r:id="rId4"/>
    <p:sldId id="266" r:id="rId5"/>
    <p:sldId id="270" r:id="rId6"/>
    <p:sldId id="272" r:id="rId7"/>
    <p:sldId id="267" r:id="rId8"/>
    <p:sldId id="276" r:id="rId9"/>
    <p:sldId id="269" r:id="rId10"/>
    <p:sldId id="27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434" autoAdjust="0"/>
  </p:normalViewPr>
  <p:slideViewPr>
    <p:cSldViewPr snapToGrid="0">
      <p:cViewPr varScale="1">
        <p:scale>
          <a:sx n="108" d="100"/>
          <a:sy n="108" d="100"/>
        </p:scale>
        <p:origin x="70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A714F6-F3C6-4881-BE2A-F0243D7721B9}" type="datetimeFigureOut">
              <a:rPr lang="en-GB" smtClean="0"/>
              <a:t>02/05/2021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D2A8A7-4702-4542-8999-1B644BA9CFAF}" type="slidenum">
              <a:rPr lang="en-GB" smtClean="0"/>
              <a:t>‹#›</a:t>
            </a:fld>
            <a:endParaRPr lang="en-GB"/>
          </a:p>
        </p:txBody>
      </p:sp>
    </p:spTree>
    <p:extLst>
      <p:ext uri="{BB962C8B-B14F-4D97-AF65-F5344CB8AC3E}">
        <p14:creationId xmlns:p14="http://schemas.microsoft.com/office/powerpoint/2010/main" val="3792627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5E5DD4-21E1-418C-9606-585B8D490CCE}" type="slidenum">
              <a:rPr lang="en-GB" smtClean="0"/>
              <a:t>3</a:t>
            </a:fld>
            <a:endParaRPr lang="en-GB"/>
          </a:p>
        </p:txBody>
      </p:sp>
    </p:spTree>
    <p:extLst>
      <p:ext uri="{BB962C8B-B14F-4D97-AF65-F5344CB8AC3E}">
        <p14:creationId xmlns:p14="http://schemas.microsoft.com/office/powerpoint/2010/main" val="5767762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CD700F5-932C-4DE7-9678-5F9B9C2B3DC2}" type="datetimeFigureOut">
              <a:rPr lang="en-GB" smtClean="0"/>
              <a:t>02/05/2021</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C2B4354C-067B-41C4-9893-BF9801C8D7F5}"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9154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D700F5-932C-4DE7-9678-5F9B9C2B3DC2}" type="datetimeFigureOut">
              <a:rPr lang="en-GB" smtClean="0"/>
              <a:t>02/05/2021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B4354C-067B-41C4-9893-BF9801C8D7F5}" type="slidenum">
              <a:rPr lang="en-GB" smtClean="0"/>
              <a:t>‹#›</a:t>
            </a:fld>
            <a:endParaRPr lang="en-GB"/>
          </a:p>
        </p:txBody>
      </p:sp>
    </p:spTree>
    <p:extLst>
      <p:ext uri="{BB962C8B-B14F-4D97-AF65-F5344CB8AC3E}">
        <p14:creationId xmlns:p14="http://schemas.microsoft.com/office/powerpoint/2010/main" val="5068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D700F5-932C-4DE7-9678-5F9B9C2B3DC2}" type="datetimeFigureOut">
              <a:rPr lang="en-GB" smtClean="0"/>
              <a:t>02/05/2021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B4354C-067B-41C4-9893-BF9801C8D7F5}"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1414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D700F5-932C-4DE7-9678-5F9B9C2B3DC2}" type="datetimeFigureOut">
              <a:rPr lang="en-GB" smtClean="0"/>
              <a:t>02/05/2021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B4354C-067B-41C4-9893-BF9801C8D7F5}"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6431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D700F5-932C-4DE7-9678-5F9B9C2B3DC2}" type="datetimeFigureOut">
              <a:rPr lang="en-GB" smtClean="0"/>
              <a:t>02/05/2021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B4354C-067B-41C4-9893-BF9801C8D7F5}" type="slidenum">
              <a:rPr lang="en-GB" smtClean="0"/>
              <a:t>‹#›</a:t>
            </a:fld>
            <a:endParaRPr lang="en-GB"/>
          </a:p>
        </p:txBody>
      </p:sp>
    </p:spTree>
    <p:extLst>
      <p:ext uri="{BB962C8B-B14F-4D97-AF65-F5344CB8AC3E}">
        <p14:creationId xmlns:p14="http://schemas.microsoft.com/office/powerpoint/2010/main" val="340601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D700F5-932C-4DE7-9678-5F9B9C2B3DC2}" type="datetimeFigureOut">
              <a:rPr lang="en-GB" smtClean="0"/>
              <a:t>02/05/2021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B4354C-067B-41C4-9893-BF9801C8D7F5}"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3178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D700F5-932C-4DE7-9678-5F9B9C2B3DC2}" type="datetimeFigureOut">
              <a:rPr lang="en-GB" smtClean="0"/>
              <a:t>02/05/2021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B4354C-067B-41C4-9893-BF9801C8D7F5}"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1469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D700F5-932C-4DE7-9678-5F9B9C2B3DC2}" type="datetimeFigureOut">
              <a:rPr lang="en-GB" smtClean="0"/>
              <a:t>02/05/2021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B4354C-067B-41C4-9893-BF9801C8D7F5}"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5078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D700F5-932C-4DE7-9678-5F9B9C2B3DC2}" type="datetimeFigureOut">
              <a:rPr lang="en-GB" smtClean="0"/>
              <a:t>02/05/2021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B4354C-067B-41C4-9893-BF9801C8D7F5}"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7183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D700F5-932C-4DE7-9678-5F9B9C2B3DC2}" type="datetimeFigureOut">
              <a:rPr lang="en-GB" smtClean="0"/>
              <a:t>02/05/2021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B4354C-067B-41C4-9893-BF9801C8D7F5}" type="slidenum">
              <a:rPr lang="en-GB" smtClean="0"/>
              <a:t>‹#›</a:t>
            </a:fld>
            <a:endParaRPr lang="en-GB"/>
          </a:p>
        </p:txBody>
      </p:sp>
    </p:spTree>
    <p:extLst>
      <p:ext uri="{BB962C8B-B14F-4D97-AF65-F5344CB8AC3E}">
        <p14:creationId xmlns:p14="http://schemas.microsoft.com/office/powerpoint/2010/main" val="987109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D700F5-932C-4DE7-9678-5F9B9C2B3DC2}" type="datetimeFigureOut">
              <a:rPr lang="en-GB" smtClean="0"/>
              <a:t>02/05/2021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B4354C-067B-41C4-9893-BF9801C8D7F5}"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1333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D700F5-932C-4DE7-9678-5F9B9C2B3DC2}" type="datetimeFigureOut">
              <a:rPr lang="en-GB" smtClean="0"/>
              <a:t>02/05/2021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B4354C-067B-41C4-9893-BF9801C8D7F5}" type="slidenum">
              <a:rPr lang="en-GB" smtClean="0"/>
              <a:t>‹#›</a:t>
            </a:fld>
            <a:endParaRPr lang="en-GB"/>
          </a:p>
        </p:txBody>
      </p:sp>
    </p:spTree>
    <p:extLst>
      <p:ext uri="{BB962C8B-B14F-4D97-AF65-F5344CB8AC3E}">
        <p14:creationId xmlns:p14="http://schemas.microsoft.com/office/powerpoint/2010/main" val="2584475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D700F5-932C-4DE7-9678-5F9B9C2B3DC2}" type="datetimeFigureOut">
              <a:rPr lang="en-GB" smtClean="0"/>
              <a:t>02/05/2021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B4354C-067B-41C4-9893-BF9801C8D7F5}"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3009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D700F5-932C-4DE7-9678-5F9B9C2B3DC2}" type="datetimeFigureOut">
              <a:rPr lang="en-GB" smtClean="0"/>
              <a:t>02/05/2021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B4354C-067B-41C4-9893-BF9801C8D7F5}"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6123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D700F5-932C-4DE7-9678-5F9B9C2B3DC2}" type="datetimeFigureOut">
              <a:rPr lang="en-GB" smtClean="0"/>
              <a:t>02/05/2021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B4354C-067B-41C4-9893-BF9801C8D7F5}" type="slidenum">
              <a:rPr lang="en-GB" smtClean="0"/>
              <a:t>‹#›</a:t>
            </a:fld>
            <a:endParaRPr lang="en-GB"/>
          </a:p>
        </p:txBody>
      </p:sp>
    </p:spTree>
    <p:extLst>
      <p:ext uri="{BB962C8B-B14F-4D97-AF65-F5344CB8AC3E}">
        <p14:creationId xmlns:p14="http://schemas.microsoft.com/office/powerpoint/2010/main" val="925676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D700F5-932C-4DE7-9678-5F9B9C2B3DC2}" type="datetimeFigureOut">
              <a:rPr lang="en-GB" smtClean="0"/>
              <a:t>02/05/2021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B4354C-067B-41C4-9893-BF9801C8D7F5}"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4769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D700F5-932C-4DE7-9678-5F9B9C2B3DC2}" type="datetimeFigureOut">
              <a:rPr lang="en-GB" smtClean="0"/>
              <a:t>02/05/2021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B4354C-067B-41C4-9893-BF9801C8D7F5}" type="slidenum">
              <a:rPr lang="en-GB" smtClean="0"/>
              <a:t>‹#›</a:t>
            </a:fld>
            <a:endParaRPr lang="en-GB"/>
          </a:p>
        </p:txBody>
      </p:sp>
    </p:spTree>
    <p:extLst>
      <p:ext uri="{BB962C8B-B14F-4D97-AF65-F5344CB8AC3E}">
        <p14:creationId xmlns:p14="http://schemas.microsoft.com/office/powerpoint/2010/main" val="3453889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CD700F5-932C-4DE7-9678-5F9B9C2B3DC2}" type="datetimeFigureOut">
              <a:rPr lang="en-GB" smtClean="0"/>
              <a:t>02/05/2021</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2B4354C-067B-41C4-9893-BF9801C8D7F5}" type="slidenum">
              <a:rPr lang="en-GB" smtClean="0"/>
              <a:t>‹#›</a:t>
            </a:fld>
            <a:endParaRPr lang="en-GB"/>
          </a:p>
        </p:txBody>
      </p:sp>
    </p:spTree>
    <p:extLst>
      <p:ext uri="{BB962C8B-B14F-4D97-AF65-F5344CB8AC3E}">
        <p14:creationId xmlns:p14="http://schemas.microsoft.com/office/powerpoint/2010/main" val="247610665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83808" y="218363"/>
            <a:ext cx="7620001" cy="682390"/>
          </a:xfrm>
          <a:ln>
            <a:solidFill>
              <a:schemeClr val="tx1"/>
            </a:solidFill>
          </a:ln>
        </p:spPr>
        <p:txBody>
          <a:bodyPr>
            <a:normAutofit fontScale="90000"/>
          </a:bodyPr>
          <a:lstStyle/>
          <a:p>
            <a:r>
              <a:rPr lang="en-GB" dirty="0"/>
              <a:t>Vigenère, Morse and Pig pens!</a:t>
            </a:r>
          </a:p>
        </p:txBody>
      </p:sp>
      <p:sp>
        <p:nvSpPr>
          <p:cNvPr id="3" name="Subtitle 2"/>
          <p:cNvSpPr>
            <a:spLocks noGrp="1"/>
          </p:cNvSpPr>
          <p:nvPr>
            <p:ph type="subTitle" idx="1"/>
          </p:nvPr>
        </p:nvSpPr>
        <p:spPr>
          <a:xfrm>
            <a:off x="1869742" y="5977719"/>
            <a:ext cx="8366077" cy="559558"/>
          </a:xfrm>
          <a:ln>
            <a:solidFill>
              <a:schemeClr val="tx1"/>
            </a:solidFill>
          </a:ln>
        </p:spPr>
        <p:txBody>
          <a:bodyPr>
            <a:noAutofit/>
          </a:bodyPr>
          <a:lstStyle/>
          <a:p>
            <a:r>
              <a:rPr lang="en-GB" sz="2800" dirty="0">
                <a:solidFill>
                  <a:schemeClr val="tx1"/>
                </a:solidFill>
              </a:rPr>
              <a:t>Year 7 Term 4 – History of computing and code breaking</a:t>
            </a:r>
          </a:p>
        </p:txBody>
      </p:sp>
      <p:pic>
        <p:nvPicPr>
          <p:cNvPr id="13" name="Picture 12"/>
          <p:cNvPicPr>
            <a:picLocks noChangeAspect="1"/>
          </p:cNvPicPr>
          <p:nvPr/>
        </p:nvPicPr>
        <p:blipFill rotWithShape="1">
          <a:blip r:embed="rId2"/>
          <a:srcRect l="2231" t="769" r="529" b="22503"/>
          <a:stretch/>
        </p:blipFill>
        <p:spPr>
          <a:xfrm>
            <a:off x="1119116" y="1121597"/>
            <a:ext cx="9689910" cy="4665053"/>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a:stretch>
            <a:fillRect/>
          </a:stretch>
        </p:blipFill>
        <p:spPr>
          <a:xfrm>
            <a:off x="10432576" y="5486400"/>
            <a:ext cx="1203420" cy="1203420"/>
          </a:xfrm>
          <a:prstGeom prst="rect">
            <a:avLst/>
          </a:prstGeom>
        </p:spPr>
      </p:pic>
    </p:spTree>
    <p:extLst>
      <p:ext uri="{BB962C8B-B14F-4D97-AF65-F5344CB8AC3E}">
        <p14:creationId xmlns:p14="http://schemas.microsoft.com/office/powerpoint/2010/main" val="2464629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204" y="511077"/>
            <a:ext cx="4107872" cy="1650232"/>
          </a:xfrm>
          <a:ln>
            <a:solidFill>
              <a:schemeClr val="tx1"/>
            </a:solidFill>
          </a:ln>
        </p:spPr>
        <p:txBody>
          <a:bodyPr>
            <a:noAutofit/>
          </a:bodyPr>
          <a:lstStyle/>
          <a:p>
            <a:r>
              <a:rPr lang="en-GB" sz="1800" b="1" dirty="0"/>
              <a:t>Explain how you have met your target grade. Give examples. </a:t>
            </a:r>
          </a:p>
        </p:txBody>
      </p:sp>
      <p:sp>
        <p:nvSpPr>
          <p:cNvPr id="3" name="Content Placeholder 2"/>
          <p:cNvSpPr>
            <a:spLocks noGrp="1"/>
          </p:cNvSpPr>
          <p:nvPr>
            <p:ph idx="1"/>
          </p:nvPr>
        </p:nvSpPr>
        <p:spPr>
          <a:xfrm>
            <a:off x="949037" y="2624666"/>
            <a:ext cx="3290453" cy="3318936"/>
          </a:xfrm>
          <a:ln>
            <a:solidFill>
              <a:srgbClr val="00B050"/>
            </a:solidFill>
          </a:ln>
        </p:spPr>
        <p:txBody>
          <a:bodyPr/>
          <a:lstStyle/>
          <a:p>
            <a:r>
              <a:rPr lang="en-GB" dirty="0">
                <a:solidFill>
                  <a:srgbClr val="00B050"/>
                </a:solidFill>
              </a:rPr>
              <a:t>Give reasons that secret societies use ciphers. </a:t>
            </a:r>
            <a:endParaRPr lang="en-GB" dirty="0"/>
          </a:p>
        </p:txBody>
      </p:sp>
      <p:sp>
        <p:nvSpPr>
          <p:cNvPr id="4" name="Content Placeholder 2"/>
          <p:cNvSpPr txBox="1">
            <a:spLocks/>
          </p:cNvSpPr>
          <p:nvPr/>
        </p:nvSpPr>
        <p:spPr>
          <a:xfrm>
            <a:off x="4461162" y="2624666"/>
            <a:ext cx="3338947" cy="3318936"/>
          </a:xfrm>
          <a:prstGeom prst="rect">
            <a:avLst/>
          </a:prstGeom>
          <a:ln>
            <a:solidFill>
              <a:srgbClr val="0070C0"/>
            </a:solidFill>
          </a:ln>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GB" dirty="0">
                <a:solidFill>
                  <a:srgbClr val="0070C0"/>
                </a:solidFill>
              </a:rPr>
              <a:t>Explain how you have created and solved Morse code. </a:t>
            </a:r>
          </a:p>
          <a:p>
            <a:endParaRPr lang="en-GB" dirty="0"/>
          </a:p>
        </p:txBody>
      </p:sp>
      <p:sp>
        <p:nvSpPr>
          <p:cNvPr id="6" name="Content Placeholder 2"/>
          <p:cNvSpPr txBox="1">
            <a:spLocks/>
          </p:cNvSpPr>
          <p:nvPr/>
        </p:nvSpPr>
        <p:spPr>
          <a:xfrm>
            <a:off x="8021780" y="2624666"/>
            <a:ext cx="3325093" cy="3318936"/>
          </a:xfrm>
          <a:prstGeom prst="rect">
            <a:avLst/>
          </a:prstGeom>
          <a:ln>
            <a:solidFill>
              <a:srgbClr val="FF0000"/>
            </a:solidFill>
          </a:ln>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GB" dirty="0">
                <a:solidFill>
                  <a:srgbClr val="FF0000"/>
                </a:solidFill>
              </a:rPr>
              <a:t>Evaluate importance of further development of strong ciphers</a:t>
            </a:r>
            <a:endParaRPr lang="en-GB" dirty="0"/>
          </a:p>
        </p:txBody>
      </p:sp>
      <p:pic>
        <p:nvPicPr>
          <p:cNvPr id="7" name="Picture 6"/>
          <p:cNvPicPr>
            <a:picLocks noChangeAspect="1"/>
          </p:cNvPicPr>
          <p:nvPr/>
        </p:nvPicPr>
        <p:blipFill>
          <a:blip r:embed="rId2"/>
          <a:stretch>
            <a:fillRect/>
          </a:stretch>
        </p:blipFill>
        <p:spPr>
          <a:xfrm>
            <a:off x="4964661" y="513148"/>
            <a:ext cx="1809901" cy="1758998"/>
          </a:xfrm>
          <a:prstGeom prst="rect">
            <a:avLst/>
          </a:prstGeom>
        </p:spPr>
      </p:pic>
    </p:spTree>
    <p:extLst>
      <p:ext uri="{BB962C8B-B14F-4D97-AF65-F5344CB8AC3E}">
        <p14:creationId xmlns:p14="http://schemas.microsoft.com/office/powerpoint/2010/main" val="4065900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4517" y="609946"/>
            <a:ext cx="6060583" cy="922762"/>
          </a:xfrm>
          <a:ln>
            <a:solidFill>
              <a:schemeClr val="tx1"/>
            </a:solidFill>
          </a:ln>
        </p:spPr>
        <p:txBody>
          <a:bodyPr/>
          <a:lstStyle/>
          <a:p>
            <a:pPr algn="ctr"/>
            <a:r>
              <a:rPr lang="en-GB" dirty="0"/>
              <a:t>Targets for this lesson</a:t>
            </a:r>
          </a:p>
        </p:txBody>
      </p:sp>
      <p:sp>
        <p:nvSpPr>
          <p:cNvPr id="3" name="Content Placeholder 2"/>
          <p:cNvSpPr>
            <a:spLocks noGrp="1"/>
          </p:cNvSpPr>
          <p:nvPr>
            <p:ph idx="1"/>
          </p:nvPr>
        </p:nvSpPr>
        <p:spPr>
          <a:xfrm>
            <a:off x="1405719" y="2579427"/>
            <a:ext cx="9376012" cy="3059120"/>
          </a:xfrm>
          <a:ln>
            <a:solidFill>
              <a:schemeClr val="accent1"/>
            </a:solidFill>
          </a:ln>
        </p:spPr>
        <p:txBody>
          <a:bodyPr>
            <a:normAutofit/>
          </a:bodyPr>
          <a:lstStyle/>
          <a:p>
            <a:r>
              <a:rPr lang="en-GB" sz="3000" dirty="0">
                <a:solidFill>
                  <a:srgbClr val="00B050"/>
                </a:solidFill>
              </a:rPr>
              <a:t>I can describe who Charles Babbage and Ada Lovelace were and what they did. </a:t>
            </a:r>
          </a:p>
          <a:p>
            <a:r>
              <a:rPr lang="en-GB" sz="3200" dirty="0">
                <a:solidFill>
                  <a:srgbClr val="0070C0"/>
                </a:solidFill>
              </a:rPr>
              <a:t>I can identify reasons that secret societies use ciphers. </a:t>
            </a:r>
            <a:endParaRPr lang="en-GB" dirty="0">
              <a:solidFill>
                <a:srgbClr val="00B050"/>
              </a:solidFill>
            </a:endParaRPr>
          </a:p>
          <a:p>
            <a:r>
              <a:rPr lang="en-GB" sz="3200" dirty="0">
                <a:solidFill>
                  <a:srgbClr val="FF0000"/>
                </a:solidFill>
              </a:rPr>
              <a:t>I can solve a pigpen cipher and Morse code with a machine. </a:t>
            </a:r>
            <a:endParaRPr lang="en-GB" dirty="0">
              <a:solidFill>
                <a:srgbClr val="0070C0"/>
              </a:solidFill>
            </a:endParaRPr>
          </a:p>
        </p:txBody>
      </p:sp>
      <p:pic>
        <p:nvPicPr>
          <p:cNvPr id="2050" name="Picture 2" descr="Image result for targ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248" y="228743"/>
            <a:ext cx="2025279" cy="202527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5" name="Picture 2" descr="Image result for targ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9676263" y="229673"/>
            <a:ext cx="1988860" cy="212864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10044752" y="5776213"/>
            <a:ext cx="1835766" cy="950711"/>
          </a:xfrm>
          <a:prstGeom prst="rect">
            <a:avLst/>
          </a:prstGeom>
        </p:spPr>
      </p:pic>
    </p:spTree>
    <p:extLst>
      <p:ext uri="{BB962C8B-B14F-4D97-AF65-F5344CB8AC3E}">
        <p14:creationId xmlns:p14="http://schemas.microsoft.com/office/powerpoint/2010/main" val="2746110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187" y="390883"/>
            <a:ext cx="2498501" cy="793974"/>
          </a:xfrm>
          <a:ln>
            <a:solidFill>
              <a:schemeClr val="tx1"/>
            </a:solidFill>
          </a:ln>
        </p:spPr>
        <p:txBody>
          <a:bodyPr>
            <a:normAutofit/>
          </a:bodyPr>
          <a:lstStyle/>
          <a:p>
            <a:pPr algn="ctr"/>
            <a:r>
              <a:rPr lang="en-GB" dirty="0">
                <a:solidFill>
                  <a:schemeClr val="tx1"/>
                </a:solidFill>
              </a:rPr>
              <a:t>Starter</a:t>
            </a:r>
          </a:p>
        </p:txBody>
      </p:sp>
      <p:sp>
        <p:nvSpPr>
          <p:cNvPr id="3" name="Content Placeholder 2"/>
          <p:cNvSpPr>
            <a:spLocks noGrp="1"/>
          </p:cNvSpPr>
          <p:nvPr>
            <p:ph idx="1"/>
          </p:nvPr>
        </p:nvSpPr>
        <p:spPr>
          <a:xfrm>
            <a:off x="2463332" y="1245517"/>
            <a:ext cx="4869635" cy="1116730"/>
          </a:xfrm>
          <a:ln>
            <a:solidFill>
              <a:schemeClr val="tx1"/>
            </a:solidFill>
          </a:ln>
        </p:spPr>
        <p:txBody>
          <a:bodyPr>
            <a:noAutofit/>
          </a:bodyPr>
          <a:lstStyle/>
          <a:p>
            <a:pPr marL="0" indent="0" algn="ctr">
              <a:buNone/>
            </a:pPr>
            <a:r>
              <a:rPr lang="en-GB" sz="2400" b="1" dirty="0">
                <a:solidFill>
                  <a:schemeClr val="tx1"/>
                </a:solidFill>
              </a:rPr>
              <a:t>Research and write 3 facts about Charles Babbage and 3 facts about Ada Lovelace.</a:t>
            </a:r>
          </a:p>
        </p:txBody>
      </p:sp>
      <p:sp>
        <p:nvSpPr>
          <p:cNvPr id="11" name="Content Placeholder 2"/>
          <p:cNvSpPr txBox="1">
            <a:spLocks/>
          </p:cNvSpPr>
          <p:nvPr/>
        </p:nvSpPr>
        <p:spPr>
          <a:xfrm>
            <a:off x="731488" y="4077282"/>
            <a:ext cx="4791403" cy="544088"/>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tx1"/>
                </a:solidFill>
              </a:rPr>
              <a:t>Fact 2:</a:t>
            </a:r>
          </a:p>
        </p:txBody>
      </p:sp>
      <p:sp>
        <p:nvSpPr>
          <p:cNvPr id="12" name="Content Placeholder 2"/>
          <p:cNvSpPr txBox="1">
            <a:spLocks/>
          </p:cNvSpPr>
          <p:nvPr/>
        </p:nvSpPr>
        <p:spPr>
          <a:xfrm>
            <a:off x="6769532" y="2890280"/>
            <a:ext cx="4791403" cy="544088"/>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tx1"/>
                </a:solidFill>
              </a:rPr>
              <a:t>Fact 4:</a:t>
            </a:r>
          </a:p>
        </p:txBody>
      </p:sp>
      <p:sp>
        <p:nvSpPr>
          <p:cNvPr id="13" name="Content Placeholder 2"/>
          <p:cNvSpPr txBox="1">
            <a:spLocks/>
          </p:cNvSpPr>
          <p:nvPr/>
        </p:nvSpPr>
        <p:spPr>
          <a:xfrm>
            <a:off x="714316" y="2862375"/>
            <a:ext cx="4791403" cy="544088"/>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tx1"/>
                </a:solidFill>
              </a:rPr>
              <a:t>Fact 1:</a:t>
            </a:r>
          </a:p>
        </p:txBody>
      </p:sp>
      <p:sp>
        <p:nvSpPr>
          <p:cNvPr id="14" name="Content Placeholder 2"/>
          <p:cNvSpPr txBox="1">
            <a:spLocks/>
          </p:cNvSpPr>
          <p:nvPr/>
        </p:nvSpPr>
        <p:spPr>
          <a:xfrm>
            <a:off x="6829634" y="5320094"/>
            <a:ext cx="4791403" cy="544088"/>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tx1"/>
                </a:solidFill>
              </a:rPr>
              <a:t>Fact 6:</a:t>
            </a:r>
          </a:p>
        </p:txBody>
      </p:sp>
      <p:sp>
        <p:nvSpPr>
          <p:cNvPr id="15" name="Content Placeholder 2"/>
          <p:cNvSpPr txBox="1">
            <a:spLocks/>
          </p:cNvSpPr>
          <p:nvPr/>
        </p:nvSpPr>
        <p:spPr>
          <a:xfrm>
            <a:off x="735781" y="5305069"/>
            <a:ext cx="4791403" cy="544088"/>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tx1"/>
                </a:solidFill>
              </a:rPr>
              <a:t>Fact 3:</a:t>
            </a:r>
          </a:p>
        </p:txBody>
      </p:sp>
      <p:sp>
        <p:nvSpPr>
          <p:cNvPr id="10" name="Content Placeholder 2"/>
          <p:cNvSpPr txBox="1">
            <a:spLocks/>
          </p:cNvSpPr>
          <p:nvPr/>
        </p:nvSpPr>
        <p:spPr>
          <a:xfrm>
            <a:off x="6782412" y="4049378"/>
            <a:ext cx="4791403" cy="544088"/>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tx1"/>
                </a:solidFill>
              </a:rPr>
              <a:t>Fact 5:</a:t>
            </a:r>
          </a:p>
        </p:txBody>
      </p:sp>
      <p:pic>
        <p:nvPicPr>
          <p:cNvPr id="16" name="Picture 6" descr="Image result for ada lovelace">
            <a:extLst>
              <a:ext uri="{FF2B5EF4-FFF2-40B4-BE49-F238E27FC236}">
                <a16:creationId xmlns:a16="http://schemas.microsoft.com/office/drawing/2014/main" id="{FA12A533-BE10-4C23-A908-C99192272D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3377" y="174466"/>
            <a:ext cx="1324326" cy="20207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7" name="Picture 2" descr="Image result for charles babbage">
            <a:extLst>
              <a:ext uri="{FF2B5EF4-FFF2-40B4-BE49-F238E27FC236}">
                <a16:creationId xmlns:a16="http://schemas.microsoft.com/office/drawing/2014/main" id="{D9F40B6F-20A0-4EA5-8865-8AA4198AC0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8113" y="152787"/>
            <a:ext cx="2754177" cy="16820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776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98448" y="1637731"/>
            <a:ext cx="4718304" cy="4232717"/>
          </a:xfrm>
          <a:ln>
            <a:solidFill>
              <a:schemeClr val="accent1"/>
            </a:solidFill>
          </a:ln>
        </p:spPr>
        <p:txBody>
          <a:bodyPr/>
          <a:lstStyle/>
          <a:p>
            <a:r>
              <a:rPr lang="en-GB" dirty="0"/>
              <a:t>Who invented the Pig pen cipher code and for what purpose?</a:t>
            </a:r>
          </a:p>
        </p:txBody>
      </p:sp>
      <p:sp>
        <p:nvSpPr>
          <p:cNvPr id="4" name="Content Placeholder 3"/>
          <p:cNvSpPr>
            <a:spLocks noGrp="1"/>
          </p:cNvSpPr>
          <p:nvPr>
            <p:ph sz="half" idx="2"/>
          </p:nvPr>
        </p:nvSpPr>
        <p:spPr>
          <a:xfrm>
            <a:off x="6181344" y="1637731"/>
            <a:ext cx="4718304" cy="4232717"/>
          </a:xfrm>
          <a:ln>
            <a:solidFill>
              <a:schemeClr val="accent1"/>
            </a:solidFill>
          </a:ln>
        </p:spPr>
        <p:txBody>
          <a:bodyPr/>
          <a:lstStyle/>
          <a:p>
            <a:r>
              <a:rPr lang="en-GB" dirty="0"/>
              <a:t>What was Pig pen code commonly used for?</a:t>
            </a:r>
          </a:p>
        </p:txBody>
      </p:sp>
      <p:sp>
        <p:nvSpPr>
          <p:cNvPr id="5" name="Title 1"/>
          <p:cNvSpPr txBox="1">
            <a:spLocks/>
          </p:cNvSpPr>
          <p:nvPr/>
        </p:nvSpPr>
        <p:spPr>
          <a:xfrm>
            <a:off x="794182" y="717086"/>
            <a:ext cx="6343595" cy="606748"/>
          </a:xfrm>
          <a:prstGeom prst="rect">
            <a:avLst/>
          </a:prstGeom>
          <a:ln>
            <a:solidFill>
              <a:schemeClr val="tx1"/>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Who would use Pig pen code?</a:t>
            </a:r>
          </a:p>
        </p:txBody>
      </p:sp>
      <p:sp>
        <p:nvSpPr>
          <p:cNvPr id="6" name="Title 1"/>
          <p:cNvSpPr txBox="1">
            <a:spLocks/>
          </p:cNvSpPr>
          <p:nvPr/>
        </p:nvSpPr>
        <p:spPr>
          <a:xfrm>
            <a:off x="7397086" y="746656"/>
            <a:ext cx="3891885" cy="606748"/>
          </a:xfrm>
          <a:prstGeom prst="rect">
            <a:avLst/>
          </a:prstGeom>
          <a:ln>
            <a:solidFill>
              <a:srgbClr val="00B050"/>
            </a:solidFill>
          </a:ln>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rgbClr val="92D050"/>
                </a:solidFill>
              </a:rPr>
              <a:t>Research and explain</a:t>
            </a:r>
          </a:p>
        </p:txBody>
      </p:sp>
      <p:sp>
        <p:nvSpPr>
          <p:cNvPr id="8" name="TextBox 7"/>
          <p:cNvSpPr txBox="1"/>
          <p:nvPr/>
        </p:nvSpPr>
        <p:spPr>
          <a:xfrm>
            <a:off x="1501254" y="6393134"/>
            <a:ext cx="5732060" cy="369332"/>
          </a:xfrm>
          <a:prstGeom prst="rect">
            <a:avLst/>
          </a:prstGeom>
          <a:noFill/>
          <a:ln>
            <a:solidFill>
              <a:schemeClr val="tx1"/>
            </a:solidFill>
          </a:ln>
        </p:spPr>
        <p:txBody>
          <a:bodyPr wrap="square" rtlCol="0">
            <a:spAutoFit/>
          </a:bodyPr>
          <a:lstStyle/>
          <a:p>
            <a:r>
              <a:rPr lang="en-GB" dirty="0">
                <a:solidFill>
                  <a:srgbClr val="00B050"/>
                </a:solidFill>
              </a:rPr>
              <a:t>I can identify reasons that secret societies use ciphers. (Step 2)</a:t>
            </a:r>
          </a:p>
        </p:txBody>
      </p:sp>
      <p:pic>
        <p:nvPicPr>
          <p:cNvPr id="2" name="Picture 1"/>
          <p:cNvPicPr>
            <a:picLocks noChangeAspect="1"/>
          </p:cNvPicPr>
          <p:nvPr/>
        </p:nvPicPr>
        <p:blipFill>
          <a:blip r:embed="rId2"/>
          <a:stretch>
            <a:fillRect/>
          </a:stretch>
        </p:blipFill>
        <p:spPr>
          <a:xfrm>
            <a:off x="10339600" y="5595581"/>
            <a:ext cx="1750326" cy="1166884"/>
          </a:xfrm>
          <a:prstGeom prst="rect">
            <a:avLst/>
          </a:prstGeom>
        </p:spPr>
      </p:pic>
    </p:spTree>
    <p:extLst>
      <p:ext uri="{BB962C8B-B14F-4D97-AF65-F5344CB8AC3E}">
        <p14:creationId xmlns:p14="http://schemas.microsoft.com/office/powerpoint/2010/main" val="313473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509982" y="736978"/>
            <a:ext cx="4926842" cy="5336276"/>
          </a:xfrm>
          <a:prstGeom prst="rect">
            <a:avLst/>
          </a:prstGeom>
        </p:spPr>
      </p:pic>
      <p:sp>
        <p:nvSpPr>
          <p:cNvPr id="2" name="Title 1"/>
          <p:cNvSpPr>
            <a:spLocks noGrp="1"/>
          </p:cNvSpPr>
          <p:nvPr>
            <p:ph type="title"/>
          </p:nvPr>
        </p:nvSpPr>
        <p:spPr>
          <a:xfrm>
            <a:off x="1704835" y="696037"/>
            <a:ext cx="3181063" cy="600500"/>
          </a:xfrm>
          <a:ln>
            <a:solidFill>
              <a:schemeClr val="tx1"/>
            </a:solidFill>
          </a:ln>
        </p:spPr>
        <p:txBody>
          <a:bodyPr>
            <a:normAutofit fontScale="90000"/>
          </a:bodyPr>
          <a:lstStyle/>
          <a:p>
            <a:r>
              <a:rPr lang="en-GB" dirty="0"/>
              <a:t>Pig pen cipher </a:t>
            </a:r>
          </a:p>
        </p:txBody>
      </p:sp>
      <p:sp>
        <p:nvSpPr>
          <p:cNvPr id="3" name="Content Placeholder 2"/>
          <p:cNvSpPr>
            <a:spLocks noGrp="1"/>
          </p:cNvSpPr>
          <p:nvPr>
            <p:ph idx="1"/>
          </p:nvPr>
        </p:nvSpPr>
        <p:spPr>
          <a:xfrm>
            <a:off x="817729" y="1610436"/>
            <a:ext cx="5009865" cy="4339988"/>
          </a:xfrm>
        </p:spPr>
        <p:txBody>
          <a:bodyPr/>
          <a:lstStyle/>
          <a:p>
            <a:r>
              <a:rPr lang="en-GB" dirty="0"/>
              <a:t>Solve the pig pen cipher code in the image opposite.</a:t>
            </a:r>
          </a:p>
          <a:p>
            <a:r>
              <a:rPr lang="en-GB" dirty="0"/>
              <a:t>Look at the lines and the dots instead of the letters in the cipher.</a:t>
            </a:r>
          </a:p>
          <a:p>
            <a:r>
              <a:rPr lang="en-GB" dirty="0"/>
              <a:t>A)</a:t>
            </a:r>
          </a:p>
          <a:p>
            <a:endParaRPr lang="en-GB" dirty="0"/>
          </a:p>
          <a:p>
            <a:endParaRPr lang="en-GB" dirty="0"/>
          </a:p>
          <a:p>
            <a:r>
              <a:rPr lang="en-GB" dirty="0"/>
              <a:t>B)</a:t>
            </a:r>
          </a:p>
        </p:txBody>
      </p:sp>
      <p:pic>
        <p:nvPicPr>
          <p:cNvPr id="5" name="Picture 4"/>
          <p:cNvPicPr>
            <a:picLocks noChangeAspect="1"/>
          </p:cNvPicPr>
          <p:nvPr/>
        </p:nvPicPr>
        <p:blipFill rotWithShape="1">
          <a:blip r:embed="rId3"/>
          <a:srcRect l="32364"/>
          <a:stretch/>
        </p:blipFill>
        <p:spPr>
          <a:xfrm>
            <a:off x="259309" y="204716"/>
            <a:ext cx="1296253" cy="127073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TextBox 5"/>
          <p:cNvSpPr txBox="1"/>
          <p:nvPr/>
        </p:nvSpPr>
        <p:spPr>
          <a:xfrm>
            <a:off x="1501254" y="6393134"/>
            <a:ext cx="5732060" cy="369332"/>
          </a:xfrm>
          <a:prstGeom prst="rect">
            <a:avLst/>
          </a:prstGeom>
          <a:noFill/>
          <a:ln>
            <a:solidFill>
              <a:schemeClr val="tx1"/>
            </a:solidFill>
          </a:ln>
        </p:spPr>
        <p:txBody>
          <a:bodyPr wrap="square" rtlCol="0">
            <a:spAutoFit/>
          </a:bodyPr>
          <a:lstStyle/>
          <a:p>
            <a:r>
              <a:rPr lang="en-GB" dirty="0">
                <a:solidFill>
                  <a:srgbClr val="00B050"/>
                </a:solidFill>
              </a:rPr>
              <a:t>I can identify reasons that secret societies use ciphers. </a:t>
            </a:r>
          </a:p>
        </p:txBody>
      </p:sp>
    </p:spTree>
    <p:extLst>
      <p:ext uri="{BB962C8B-B14F-4D97-AF65-F5344CB8AC3E}">
        <p14:creationId xmlns:p14="http://schemas.microsoft.com/office/powerpoint/2010/main" val="3213303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98448" y="1637731"/>
            <a:ext cx="4718304" cy="4232717"/>
          </a:xfrm>
          <a:ln>
            <a:solidFill>
              <a:schemeClr val="accent1"/>
            </a:solidFill>
          </a:ln>
        </p:spPr>
        <p:txBody>
          <a:bodyPr/>
          <a:lstStyle/>
          <a:p>
            <a:r>
              <a:rPr lang="en-GB" dirty="0"/>
              <a:t>Who invented Morse code and for what purpose?</a:t>
            </a:r>
          </a:p>
        </p:txBody>
      </p:sp>
      <p:sp>
        <p:nvSpPr>
          <p:cNvPr id="4" name="Content Placeholder 3"/>
          <p:cNvSpPr>
            <a:spLocks noGrp="1"/>
          </p:cNvSpPr>
          <p:nvPr>
            <p:ph sz="half" idx="2"/>
          </p:nvPr>
        </p:nvSpPr>
        <p:spPr>
          <a:xfrm>
            <a:off x="6181344" y="1637731"/>
            <a:ext cx="4718304" cy="4232717"/>
          </a:xfrm>
          <a:ln>
            <a:solidFill>
              <a:schemeClr val="accent1"/>
            </a:solidFill>
          </a:ln>
        </p:spPr>
        <p:txBody>
          <a:bodyPr/>
          <a:lstStyle/>
          <a:p>
            <a:r>
              <a:rPr lang="en-GB" dirty="0"/>
              <a:t>What was/is Morse code commonly used for?</a:t>
            </a:r>
          </a:p>
        </p:txBody>
      </p:sp>
      <p:sp>
        <p:nvSpPr>
          <p:cNvPr id="5" name="Title 1"/>
          <p:cNvSpPr txBox="1">
            <a:spLocks/>
          </p:cNvSpPr>
          <p:nvPr/>
        </p:nvSpPr>
        <p:spPr>
          <a:xfrm>
            <a:off x="794182" y="717086"/>
            <a:ext cx="6343595" cy="606748"/>
          </a:xfrm>
          <a:prstGeom prst="rect">
            <a:avLst/>
          </a:prstGeom>
          <a:ln>
            <a:solidFill>
              <a:schemeClr val="tx1"/>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Who would use Morse code?</a:t>
            </a:r>
          </a:p>
        </p:txBody>
      </p:sp>
      <p:sp>
        <p:nvSpPr>
          <p:cNvPr id="6" name="Title 1"/>
          <p:cNvSpPr txBox="1">
            <a:spLocks/>
          </p:cNvSpPr>
          <p:nvPr/>
        </p:nvSpPr>
        <p:spPr>
          <a:xfrm>
            <a:off x="7397086" y="746656"/>
            <a:ext cx="3891885" cy="606748"/>
          </a:xfrm>
          <a:prstGeom prst="rect">
            <a:avLst/>
          </a:prstGeom>
          <a:ln>
            <a:solidFill>
              <a:srgbClr val="00B050"/>
            </a:solidFill>
          </a:ln>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rgbClr val="92D050"/>
                </a:solidFill>
              </a:rPr>
              <a:t>Research and explain</a:t>
            </a:r>
          </a:p>
        </p:txBody>
      </p:sp>
      <p:sp>
        <p:nvSpPr>
          <p:cNvPr id="8" name="TextBox 7"/>
          <p:cNvSpPr txBox="1"/>
          <p:nvPr/>
        </p:nvSpPr>
        <p:spPr>
          <a:xfrm>
            <a:off x="1501254" y="6393134"/>
            <a:ext cx="5430269" cy="369332"/>
          </a:xfrm>
          <a:prstGeom prst="rect">
            <a:avLst/>
          </a:prstGeom>
          <a:noFill/>
          <a:ln>
            <a:solidFill>
              <a:schemeClr val="tx1"/>
            </a:solidFill>
          </a:ln>
        </p:spPr>
        <p:txBody>
          <a:bodyPr wrap="none" rtlCol="0">
            <a:spAutoFit/>
          </a:bodyPr>
          <a:lstStyle/>
          <a:p>
            <a:r>
              <a:rPr lang="en-GB" dirty="0">
                <a:solidFill>
                  <a:srgbClr val="0070C0"/>
                </a:solidFill>
              </a:rPr>
              <a:t>I can create and solve Morse code with a machine. (Step 4)</a:t>
            </a:r>
          </a:p>
        </p:txBody>
      </p:sp>
    </p:spTree>
    <p:extLst>
      <p:ext uri="{BB962C8B-B14F-4D97-AF65-F5344CB8AC3E}">
        <p14:creationId xmlns:p14="http://schemas.microsoft.com/office/powerpoint/2010/main" val="1111385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388" y="682388"/>
            <a:ext cx="4304729" cy="675563"/>
          </a:xfrm>
          <a:ln>
            <a:solidFill>
              <a:schemeClr val="tx1"/>
            </a:solidFill>
          </a:ln>
        </p:spPr>
        <p:txBody>
          <a:bodyPr>
            <a:normAutofit fontScale="90000"/>
          </a:bodyPr>
          <a:lstStyle/>
          <a:p>
            <a:r>
              <a:rPr lang="en-GB" dirty="0"/>
              <a:t>Morse code</a:t>
            </a:r>
          </a:p>
        </p:txBody>
      </p:sp>
      <p:sp>
        <p:nvSpPr>
          <p:cNvPr id="5" name="Content Placeholder 4"/>
          <p:cNvSpPr>
            <a:spLocks noGrp="1"/>
          </p:cNvSpPr>
          <p:nvPr>
            <p:ph idx="1"/>
          </p:nvPr>
        </p:nvSpPr>
        <p:spPr>
          <a:xfrm>
            <a:off x="807042" y="1610436"/>
            <a:ext cx="5006904" cy="4437545"/>
          </a:xfrm>
        </p:spPr>
        <p:txBody>
          <a:bodyPr/>
          <a:lstStyle/>
          <a:p>
            <a:r>
              <a:rPr lang="en-GB" dirty="0"/>
              <a:t>Solve the Morse code message, in the picture opposite, below.</a:t>
            </a:r>
          </a:p>
        </p:txBody>
      </p:sp>
      <p:pic>
        <p:nvPicPr>
          <p:cNvPr id="4" name="Picture 3"/>
          <p:cNvPicPr>
            <a:picLocks noChangeAspect="1"/>
          </p:cNvPicPr>
          <p:nvPr/>
        </p:nvPicPr>
        <p:blipFill>
          <a:blip r:embed="rId2"/>
          <a:stretch>
            <a:fillRect/>
          </a:stretch>
        </p:blipFill>
        <p:spPr>
          <a:xfrm>
            <a:off x="6273175" y="202672"/>
            <a:ext cx="5732554" cy="5906748"/>
          </a:xfrm>
          <a:prstGeom prst="rect">
            <a:avLst/>
          </a:prstGeom>
        </p:spPr>
      </p:pic>
      <p:sp>
        <p:nvSpPr>
          <p:cNvPr id="6" name="TextBox 5"/>
          <p:cNvSpPr txBox="1"/>
          <p:nvPr/>
        </p:nvSpPr>
        <p:spPr>
          <a:xfrm>
            <a:off x="1501254" y="6393134"/>
            <a:ext cx="4734951" cy="369332"/>
          </a:xfrm>
          <a:prstGeom prst="rect">
            <a:avLst/>
          </a:prstGeom>
          <a:noFill/>
          <a:ln>
            <a:solidFill>
              <a:schemeClr val="tx1"/>
            </a:solidFill>
          </a:ln>
        </p:spPr>
        <p:txBody>
          <a:bodyPr wrap="none" rtlCol="0">
            <a:spAutoFit/>
          </a:bodyPr>
          <a:lstStyle/>
          <a:p>
            <a:r>
              <a:rPr lang="en-GB" dirty="0">
                <a:solidFill>
                  <a:srgbClr val="0070C0"/>
                </a:solidFill>
              </a:rPr>
              <a:t>I can create and solve Morse code with a machine. </a:t>
            </a:r>
          </a:p>
        </p:txBody>
      </p:sp>
    </p:spTree>
    <p:extLst>
      <p:ext uri="{BB962C8B-B14F-4D97-AF65-F5344CB8AC3E}">
        <p14:creationId xmlns:p14="http://schemas.microsoft.com/office/powerpoint/2010/main" val="2162877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0AC4D-FD24-459A-BC40-2FDAA06A7323}"/>
              </a:ext>
            </a:extLst>
          </p:cNvPr>
          <p:cNvSpPr>
            <a:spLocks noGrp="1"/>
          </p:cNvSpPr>
          <p:nvPr>
            <p:ph type="title"/>
          </p:nvPr>
        </p:nvSpPr>
        <p:spPr/>
        <p:txBody>
          <a:bodyPr/>
          <a:lstStyle/>
          <a:p>
            <a:r>
              <a:rPr lang="en-GB" dirty="0"/>
              <a:t>Listen and decode</a:t>
            </a:r>
          </a:p>
        </p:txBody>
      </p:sp>
      <p:sp>
        <p:nvSpPr>
          <p:cNvPr id="3" name="Content Placeholder 2">
            <a:extLst>
              <a:ext uri="{FF2B5EF4-FFF2-40B4-BE49-F238E27FC236}">
                <a16:creationId xmlns:a16="http://schemas.microsoft.com/office/drawing/2014/main" id="{AF2205B9-1AD3-475B-9DBD-0F8DFD6313F9}"/>
              </a:ext>
            </a:extLst>
          </p:cNvPr>
          <p:cNvSpPr>
            <a:spLocks noGrp="1"/>
          </p:cNvSpPr>
          <p:nvPr>
            <p:ph sz="half" idx="1"/>
          </p:nvPr>
        </p:nvSpPr>
        <p:spPr/>
        <p:txBody>
          <a:bodyPr/>
          <a:lstStyle/>
          <a:p>
            <a:r>
              <a:rPr lang="en-GB" dirty="0"/>
              <a:t>Listen to the morse code letters being made by the morse code machine. Write them down as you hear them and see if you can work out what the message is saying.</a:t>
            </a:r>
          </a:p>
        </p:txBody>
      </p:sp>
      <p:pic>
        <p:nvPicPr>
          <p:cNvPr id="6" name="Picture 5">
            <a:extLst>
              <a:ext uri="{FF2B5EF4-FFF2-40B4-BE49-F238E27FC236}">
                <a16:creationId xmlns:a16="http://schemas.microsoft.com/office/drawing/2014/main" id="{73AB2B2A-A99C-459F-8BA8-67B6001A0FFE}"/>
              </a:ext>
            </a:extLst>
          </p:cNvPr>
          <p:cNvPicPr>
            <a:picLocks noChangeAspect="1"/>
          </p:cNvPicPr>
          <p:nvPr/>
        </p:nvPicPr>
        <p:blipFill>
          <a:blip r:embed="rId2"/>
          <a:stretch>
            <a:fillRect/>
          </a:stretch>
        </p:blipFill>
        <p:spPr>
          <a:xfrm>
            <a:off x="6256566" y="2717071"/>
            <a:ext cx="4810161" cy="3359187"/>
          </a:xfrm>
          <a:prstGeom prst="rect">
            <a:avLst/>
          </a:prstGeom>
        </p:spPr>
      </p:pic>
      <p:sp>
        <p:nvSpPr>
          <p:cNvPr id="7" name="Content Placeholder 3">
            <a:extLst>
              <a:ext uri="{FF2B5EF4-FFF2-40B4-BE49-F238E27FC236}">
                <a16:creationId xmlns:a16="http://schemas.microsoft.com/office/drawing/2014/main" id="{81247DA3-8E52-4D29-9E5D-C9661E6F1A3B}"/>
              </a:ext>
            </a:extLst>
          </p:cNvPr>
          <p:cNvSpPr txBox="1">
            <a:spLocks/>
          </p:cNvSpPr>
          <p:nvPr/>
        </p:nvSpPr>
        <p:spPr>
          <a:xfrm>
            <a:off x="6348423" y="2741601"/>
            <a:ext cx="4718304" cy="331012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GB" sz="1800" dirty="0"/>
              <a:t>H </a:t>
            </a:r>
          </a:p>
          <a:p>
            <a:pPr marL="0" indent="0">
              <a:buFont typeface="Arial"/>
              <a:buNone/>
            </a:pPr>
            <a:r>
              <a:rPr lang="en-GB" sz="1800" dirty="0"/>
              <a:t>   </a:t>
            </a:r>
          </a:p>
        </p:txBody>
      </p:sp>
    </p:spTree>
    <p:extLst>
      <p:ext uri="{BB962C8B-B14F-4D97-AF65-F5344CB8AC3E}">
        <p14:creationId xmlns:p14="http://schemas.microsoft.com/office/powerpoint/2010/main" val="4038590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9050" y="668233"/>
            <a:ext cx="9601196" cy="1303867"/>
          </a:xfrm>
          <a:ln>
            <a:solidFill>
              <a:schemeClr val="tx1"/>
            </a:solidFill>
          </a:ln>
        </p:spPr>
        <p:txBody>
          <a:bodyPr>
            <a:normAutofit fontScale="90000"/>
          </a:bodyPr>
          <a:lstStyle/>
          <a:p>
            <a:r>
              <a:rPr lang="en-GB" dirty="0"/>
              <a:t>Invent your own coded messages to a friend.</a:t>
            </a:r>
          </a:p>
        </p:txBody>
      </p:sp>
      <p:sp>
        <p:nvSpPr>
          <p:cNvPr id="5" name="TextBox 4"/>
          <p:cNvSpPr txBox="1"/>
          <p:nvPr/>
        </p:nvSpPr>
        <p:spPr>
          <a:xfrm>
            <a:off x="5390866" y="2456597"/>
            <a:ext cx="5418161" cy="3416320"/>
          </a:xfrm>
          <a:prstGeom prst="rect">
            <a:avLst/>
          </a:prstGeom>
          <a:noFill/>
          <a:ln>
            <a:solidFill>
              <a:schemeClr val="tx1"/>
            </a:solidFill>
          </a:ln>
        </p:spPr>
        <p:txBody>
          <a:bodyPr wrap="square" rtlCol="0">
            <a:spAutoFit/>
          </a:bodyPr>
          <a:lstStyle/>
          <a:p>
            <a:r>
              <a:rPr lang="en-GB" dirty="0"/>
              <a:t>Write either a Morse code message or a pigpen in this box and get your friend to solve it.</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6" name="Picture 5"/>
          <p:cNvPicPr>
            <a:picLocks noChangeAspect="1"/>
          </p:cNvPicPr>
          <p:nvPr/>
        </p:nvPicPr>
        <p:blipFill>
          <a:blip r:embed="rId2"/>
          <a:stretch>
            <a:fillRect/>
          </a:stretch>
        </p:blipFill>
        <p:spPr>
          <a:xfrm>
            <a:off x="1309050" y="4156205"/>
            <a:ext cx="3368850" cy="185609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TextBox 7"/>
          <p:cNvSpPr txBox="1"/>
          <p:nvPr/>
        </p:nvSpPr>
        <p:spPr>
          <a:xfrm>
            <a:off x="3043451" y="6393134"/>
            <a:ext cx="3768404" cy="369332"/>
          </a:xfrm>
          <a:prstGeom prst="rect">
            <a:avLst/>
          </a:prstGeom>
          <a:noFill/>
          <a:ln>
            <a:solidFill>
              <a:schemeClr val="tx1"/>
            </a:solidFill>
          </a:ln>
        </p:spPr>
        <p:txBody>
          <a:bodyPr wrap="none" rtlCol="0">
            <a:spAutoFit/>
          </a:bodyPr>
          <a:lstStyle/>
          <a:p>
            <a:r>
              <a:rPr lang="en-GB" dirty="0">
                <a:solidFill>
                  <a:srgbClr val="0070C0"/>
                </a:solidFill>
              </a:rPr>
              <a:t>I can create and solve a coded message. </a:t>
            </a:r>
          </a:p>
        </p:txBody>
      </p:sp>
      <p:pic>
        <p:nvPicPr>
          <p:cNvPr id="10" name="Picture 9">
            <a:extLst>
              <a:ext uri="{FF2B5EF4-FFF2-40B4-BE49-F238E27FC236}">
                <a16:creationId xmlns:a16="http://schemas.microsoft.com/office/drawing/2014/main" id="{C9E5EEF0-A4BD-4CA1-B7C4-D32FCEAAD796}"/>
              </a:ext>
            </a:extLst>
          </p:cNvPr>
          <p:cNvPicPr>
            <a:picLocks noChangeAspect="1"/>
          </p:cNvPicPr>
          <p:nvPr/>
        </p:nvPicPr>
        <p:blipFill rotWithShape="1">
          <a:blip r:embed="rId3"/>
          <a:srcRect l="32364"/>
          <a:stretch/>
        </p:blipFill>
        <p:spPr>
          <a:xfrm>
            <a:off x="2691791" y="2619443"/>
            <a:ext cx="1296253" cy="127073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7445842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778</TotalTime>
  <Words>367</Words>
  <Application>Microsoft Office PowerPoint</Application>
  <PresentationFormat>Widescreen</PresentationFormat>
  <Paragraphs>55</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Garamond</vt:lpstr>
      <vt:lpstr>Organic</vt:lpstr>
      <vt:lpstr>Vigenère, Morse and Pig pens!</vt:lpstr>
      <vt:lpstr>Targets for this lesson</vt:lpstr>
      <vt:lpstr>Starter</vt:lpstr>
      <vt:lpstr>PowerPoint Presentation</vt:lpstr>
      <vt:lpstr>Pig pen cipher </vt:lpstr>
      <vt:lpstr>PowerPoint Presentation</vt:lpstr>
      <vt:lpstr>Morse code</vt:lpstr>
      <vt:lpstr>Listen and decode</vt:lpstr>
      <vt:lpstr>Invent your own coded messages to a friend.</vt:lpstr>
      <vt:lpstr>Explain how you have met your target grade. Give examples. </vt:lpstr>
    </vt:vector>
  </TitlesOfParts>
  <Company>The Knole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Drapper</dc:creator>
  <cp:lastModifiedBy>Lance Challenor</cp:lastModifiedBy>
  <cp:revision>70</cp:revision>
  <dcterms:created xsi:type="dcterms:W3CDTF">2017-02-15T23:21:17Z</dcterms:created>
  <dcterms:modified xsi:type="dcterms:W3CDTF">2021-05-02T13:50:33Z</dcterms:modified>
</cp:coreProperties>
</file>